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  <p:sldId id="264" r:id="rId8"/>
    <p:sldId id="265" r:id="rId9"/>
    <p:sldId id="263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7B199-2FFE-7945-B6FF-78CF36681BF3}" type="datetimeFigureOut">
              <a:rPr lang="en-US" smtClean="0"/>
              <a:pPr/>
              <a:t>11/28/12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8C01D-3D9D-0D4F-900C-A85CBC922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9503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Transition metals can form complexes because their ions have a high charge density:  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they have quite a large nuclear charge but a</a:t>
            </a:r>
            <a:r>
              <a:rPr lang="en-US" dirty="0" smtClean="0"/>
              <a:t>re relatively small</a:t>
            </a:r>
            <a:r>
              <a:rPr lang="en-GB" dirty="0" smtClean="0"/>
              <a:t>; </a:t>
            </a:r>
          </a:p>
          <a:p>
            <a:pPr lvl="1">
              <a:buFont typeface="Courier New"/>
              <a:buChar char="o"/>
            </a:pPr>
            <a:r>
              <a:rPr lang="en-GB" dirty="0" smtClean="0"/>
              <a:t>the 3d electrons are </a:t>
            </a:r>
            <a:r>
              <a:rPr lang="en-US" dirty="0" smtClean="0"/>
              <a:t>not so </a:t>
            </a:r>
            <a:r>
              <a:rPr lang="en-US" dirty="0" err="1" smtClean="0"/>
              <a:t>e</a:t>
            </a:r>
            <a:r>
              <a:rPr lang="en-GB" dirty="0" err="1" smtClean="0"/>
              <a:t>ffective</a:t>
            </a:r>
            <a:r>
              <a:rPr lang="en-GB" dirty="0" smtClean="0"/>
              <a:t>  </a:t>
            </a:r>
            <a:r>
              <a:rPr lang="en-US" dirty="0" smtClean="0"/>
              <a:t>(as 2s or 2p electrons) </a:t>
            </a:r>
            <a:r>
              <a:rPr lang="en-GB" dirty="0" smtClean="0"/>
              <a:t>at shielding the effect of the ionic charge which really comes from the nucleus</a:t>
            </a:r>
            <a:r>
              <a:rPr lang="en-US" dirty="0" smtClean="0"/>
              <a:t>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allows the transition </a:t>
            </a:r>
            <a:r>
              <a:rPr lang="en-US" dirty="0" smtClean="0"/>
              <a:t>metal </a:t>
            </a:r>
            <a:r>
              <a:rPr lang="en-GB" dirty="0" smtClean="0"/>
              <a:t>ions to have a great polarising power and they can attract lone pairs from other atoms to form complexes.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affecting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charge</a:t>
            </a:r>
          </a:p>
          <a:p>
            <a:r>
              <a:rPr lang="en-US" dirty="0" smtClean="0"/>
              <a:t>oxidation state of ion (i.e. number of electrons)</a:t>
            </a:r>
          </a:p>
          <a:p>
            <a:r>
              <a:rPr lang="en-US" dirty="0" err="1" smtClean="0"/>
              <a:t>ligand</a:t>
            </a:r>
            <a:endParaRPr lang="en-US" dirty="0" smtClean="0"/>
          </a:p>
          <a:p>
            <a:r>
              <a:rPr lang="en-US" dirty="0" smtClean="0"/>
              <a:t>coordination number</a:t>
            </a:r>
          </a:p>
          <a:p>
            <a:r>
              <a:rPr lang="en-US" dirty="0" smtClean="0"/>
              <a:t>shape of the complex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r>
              <a:rPr lang="en-US" dirty="0" smtClean="0"/>
              <a:t> complex 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192" y="1858746"/>
            <a:ext cx="6814923" cy="39498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Ions formed by a metal ion to which a number of </a:t>
            </a:r>
            <a:r>
              <a:rPr lang="en-US" dirty="0" err="1" smtClean="0"/>
              <a:t>ligands</a:t>
            </a:r>
            <a:r>
              <a:rPr lang="en-US" dirty="0" smtClean="0"/>
              <a:t> (molecules and/or negative ions) are bonded using a dative bond</a:t>
            </a:r>
          </a:p>
          <a:p>
            <a:r>
              <a:rPr lang="en-US" dirty="0" err="1" smtClean="0"/>
              <a:t>Ligand</a:t>
            </a:r>
            <a:r>
              <a:rPr lang="en-US" dirty="0" smtClean="0"/>
              <a:t> = molecule or negative ion with a non-bonding pair of electrons which is used to make a dative bond</a:t>
            </a:r>
          </a:p>
          <a:p>
            <a:r>
              <a:rPr lang="en-US" dirty="0" smtClean="0"/>
              <a:t>Example:  </a:t>
            </a:r>
            <a:r>
              <a:rPr lang="en-GB" dirty="0"/>
              <a:t> </a:t>
            </a:r>
            <a:r>
              <a:rPr lang="en-GB" sz="4000" dirty="0">
                <a:solidFill>
                  <a:srgbClr val="0000FF"/>
                </a:solidFill>
              </a:rPr>
              <a:t>[Fe(H</a:t>
            </a:r>
            <a:r>
              <a:rPr lang="en-GB" sz="4000" baseline="-25000" dirty="0">
                <a:solidFill>
                  <a:srgbClr val="0000FF"/>
                </a:solidFill>
              </a:rPr>
              <a:t>2</a:t>
            </a:r>
            <a:r>
              <a:rPr lang="en-GB" sz="4000" dirty="0">
                <a:solidFill>
                  <a:srgbClr val="0000FF"/>
                </a:solidFill>
              </a:rPr>
              <a:t>O)</a:t>
            </a:r>
            <a:r>
              <a:rPr lang="en-GB" sz="4000" baseline="-25000" dirty="0">
                <a:solidFill>
                  <a:srgbClr val="0000FF"/>
                </a:solidFill>
              </a:rPr>
              <a:t>6</a:t>
            </a:r>
            <a:r>
              <a:rPr lang="en-GB" sz="4000" dirty="0">
                <a:solidFill>
                  <a:srgbClr val="0000FF"/>
                </a:solidFill>
              </a:rPr>
              <a:t>]</a:t>
            </a:r>
            <a:r>
              <a:rPr lang="en-GB" sz="4000" baseline="30000" dirty="0">
                <a:solidFill>
                  <a:srgbClr val="0000FF"/>
                </a:solidFill>
              </a:rPr>
              <a:t>3+</a:t>
            </a:r>
            <a:r>
              <a:rPr lang="en-GB" sz="4000" dirty="0">
                <a:solidFill>
                  <a:srgbClr val="0000FF"/>
                </a:solidFill>
              </a:rPr>
              <a:t> </a:t>
            </a:r>
            <a:endParaRPr lang="en-US" sz="40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Coordination number is the number of </a:t>
            </a:r>
            <a:r>
              <a:rPr lang="en-US" dirty="0" err="1" smtClean="0"/>
              <a:t>ligands</a:t>
            </a:r>
            <a:r>
              <a:rPr lang="en-US" dirty="0" smtClean="0"/>
              <a:t> that surround the metal 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examples complex 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343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[Fe(CN)</a:t>
                      </a:r>
                      <a:r>
                        <a:rPr lang="en-GB" sz="36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en-GB" sz="36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[CuCl</a:t>
                      </a:r>
                      <a:r>
                        <a:rPr lang="en-GB" sz="36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en-GB" sz="36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endParaRPr lang="en-US" sz="3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[Cu(NH</a:t>
                      </a:r>
                      <a:r>
                        <a:rPr lang="en-GB" sz="36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36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en-GB" sz="36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2+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[Ag(NH</a:t>
                      </a:r>
                      <a:r>
                        <a:rPr lang="en-GB" sz="36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3600" b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r>
                        <a:rPr lang="en-GB" sz="3600" b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3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3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3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3600" b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n-US" sz="3600" b="0" dirty="0" smtClean="0"/>
                        <a:t>Charge</a:t>
                      </a:r>
                      <a:r>
                        <a:rPr lang="en-US" sz="3600" b="0" baseline="0" dirty="0" smtClean="0"/>
                        <a:t> on the ion is the sum of all charges.</a:t>
                      </a:r>
                    </a:p>
                    <a:p>
                      <a:pPr algn="l"/>
                      <a:r>
                        <a:rPr lang="en-US" sz="3600" b="0" baseline="0" dirty="0" smtClean="0"/>
                        <a:t>Work out the charge of each metal ion in the complexes above.</a:t>
                      </a:r>
                      <a:endParaRPr lang="en-US" sz="36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complex 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08185"/>
          <a:ext cx="8229600" cy="509015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ligand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number 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baseline="0" dirty="0" smtClean="0"/>
                        <a:t>O      -   aqua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1 -  mono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OH</a:t>
                      </a:r>
                      <a:r>
                        <a:rPr lang="en-US" sz="2800" baseline="30000" dirty="0" smtClean="0"/>
                        <a:t>-          </a:t>
                      </a:r>
                      <a:r>
                        <a:rPr lang="en-US" sz="2800" baseline="0" dirty="0" smtClean="0"/>
                        <a:t>-   </a:t>
                      </a:r>
                      <a:r>
                        <a:rPr lang="en-US" sz="2800" baseline="0" dirty="0" err="1" smtClean="0"/>
                        <a:t>hydroxo</a:t>
                      </a:r>
                      <a:endParaRPr lang="en-US" sz="2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2 - </a:t>
                      </a:r>
                      <a:r>
                        <a:rPr lang="en-US" sz="2800" dirty="0" err="1" smtClean="0"/>
                        <a:t>di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NH</a:t>
                      </a:r>
                      <a:r>
                        <a:rPr lang="en-US" sz="2800" baseline="-25000" dirty="0" smtClean="0"/>
                        <a:t>3         </a:t>
                      </a:r>
                      <a:r>
                        <a:rPr lang="en-US" sz="2800" baseline="0" dirty="0" smtClean="0"/>
                        <a:t>-   ammine</a:t>
                      </a:r>
                      <a:endParaRPr lang="en-US" sz="2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</a:t>
                      </a:r>
                      <a:r>
                        <a:rPr lang="en-US" sz="2800" baseline="0" dirty="0" smtClean="0"/>
                        <a:t> - tri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Cl</a:t>
                      </a:r>
                      <a:r>
                        <a:rPr lang="en-US" sz="2800" baseline="30000" dirty="0" smtClean="0"/>
                        <a:t>-              -  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chloro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4 - tetra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Br</a:t>
                      </a:r>
                      <a:r>
                        <a:rPr lang="en-US" sz="2800" baseline="30000" dirty="0" smtClean="0"/>
                        <a:t>-</a:t>
                      </a:r>
                      <a:r>
                        <a:rPr lang="en-US" sz="2800" baseline="0" dirty="0" smtClean="0"/>
                        <a:t>         -  </a:t>
                      </a:r>
                      <a:r>
                        <a:rPr lang="en-US" sz="2800" baseline="0" dirty="0" err="1" smtClean="0"/>
                        <a:t>bromo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5 - pent 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CN</a:t>
                      </a:r>
                      <a:r>
                        <a:rPr lang="en-US" sz="2800" baseline="30000" dirty="0" smtClean="0"/>
                        <a:t>-</a:t>
                      </a:r>
                      <a:r>
                        <a:rPr lang="en-US" sz="2800" baseline="0" dirty="0" smtClean="0"/>
                        <a:t>        -  </a:t>
                      </a:r>
                      <a:r>
                        <a:rPr lang="en-US" sz="2800" baseline="0" dirty="0" err="1" smtClean="0"/>
                        <a:t>cyano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</a:t>
                      </a:r>
                      <a:r>
                        <a:rPr lang="en-US" sz="2800" baseline="0" dirty="0" smtClean="0"/>
                        <a:t> – hex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You</a:t>
                      </a:r>
                      <a:r>
                        <a:rPr lang="en-US" sz="2400" baseline="0" dirty="0" smtClean="0"/>
                        <a:t> name the </a:t>
                      </a:r>
                      <a:r>
                        <a:rPr lang="en-US" sz="2400" baseline="0" dirty="0" err="1" smtClean="0"/>
                        <a:t>ligand</a:t>
                      </a:r>
                      <a:r>
                        <a:rPr lang="en-US" sz="2400" baseline="0" dirty="0" smtClean="0"/>
                        <a:t> and its number first before naming the metal.  You use the name of the metal if the ion is positive but use –ate ending if negative e.g. ferrate, </a:t>
                      </a:r>
                      <a:r>
                        <a:rPr lang="en-US" sz="2400" baseline="0" dirty="0" err="1" smtClean="0"/>
                        <a:t>cuprate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baseline="0" dirty="0" err="1" smtClean="0"/>
                        <a:t>vanadate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 complex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Depends on coordination number</a:t>
            </a:r>
          </a:p>
          <a:p>
            <a:endParaRPr lang="en-US" dirty="0" smtClean="0"/>
          </a:p>
          <a:p>
            <a:pPr lvl="0"/>
            <a:r>
              <a:rPr lang="en-GB" dirty="0" smtClean="0"/>
              <a:t>If 6        </a:t>
            </a:r>
            <a:r>
              <a:rPr lang="en-GB" dirty="0"/>
              <a:t>then shape  = octahedral</a:t>
            </a:r>
            <a:endParaRPr lang="en-GB" dirty="0" smtClean="0"/>
          </a:p>
          <a:p>
            <a:pPr lvl="0"/>
            <a:r>
              <a:rPr lang="en-GB" dirty="0" smtClean="0"/>
              <a:t>If 4        </a:t>
            </a:r>
            <a:r>
              <a:rPr lang="en-GB" dirty="0"/>
              <a:t>then shape  = tetrahedral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lvl="0">
              <a:buNone/>
            </a:pPr>
            <a:r>
              <a:rPr lang="en-US" dirty="0" smtClean="0"/>
              <a:t>                 (</a:t>
            </a:r>
            <a:r>
              <a:rPr lang="en-US" dirty="0"/>
              <a:t>or square planar = less common)</a:t>
            </a:r>
            <a:endParaRPr lang="en-GB" dirty="0" smtClean="0"/>
          </a:p>
          <a:p>
            <a:pPr lvl="0"/>
            <a:r>
              <a:rPr lang="en-GB" dirty="0" smtClean="0"/>
              <a:t>If 2        </a:t>
            </a:r>
            <a:r>
              <a:rPr lang="en-GB" dirty="0"/>
              <a:t>then shape  = linear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 of complex 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284" y="1154316"/>
            <a:ext cx="3213100" cy="29039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3213100" cy="28574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431" y="4058262"/>
            <a:ext cx="3213100" cy="24775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Coloured</a:t>
            </a:r>
            <a:r>
              <a:rPr lang="en-US" dirty="0" smtClean="0"/>
              <a:t> complex 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15" y="1871589"/>
            <a:ext cx="7713254" cy="38750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Coloured</a:t>
            </a:r>
            <a:r>
              <a:rPr lang="en-US" dirty="0" smtClean="0"/>
              <a:t> Cu</a:t>
            </a:r>
            <a:r>
              <a:rPr lang="en-US" baseline="30000" dirty="0" smtClean="0"/>
              <a:t>2+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40383"/>
            <a:ext cx="7984011" cy="43695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Coloured</a:t>
            </a:r>
            <a:r>
              <a:rPr lang="en-US" dirty="0" smtClean="0"/>
              <a:t> 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417638"/>
            <a:ext cx="7860102" cy="4902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372</Words>
  <Application>Microsoft Macintosh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Complex ions</vt:lpstr>
      <vt:lpstr>Complex ions</vt:lpstr>
      <vt:lpstr>More examples complex ions</vt:lpstr>
      <vt:lpstr>Naming complex ions</vt:lpstr>
      <vt:lpstr>Shapes complex ions</vt:lpstr>
      <vt:lpstr>Shapes of complex ions</vt:lpstr>
      <vt:lpstr>Coloured complex ions</vt:lpstr>
      <vt:lpstr>Coloured Cu2+</vt:lpstr>
      <vt:lpstr>Coloured ions</vt:lpstr>
      <vt:lpstr>Factors affecting colour</vt:lpstr>
      <vt:lpstr>Colour complex 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ions</dc:title>
  <dc:creator>Client Admin</dc:creator>
  <cp:lastModifiedBy>Client Admin</cp:lastModifiedBy>
  <cp:revision>13</cp:revision>
  <dcterms:created xsi:type="dcterms:W3CDTF">2012-11-28T03:59:03Z</dcterms:created>
  <dcterms:modified xsi:type="dcterms:W3CDTF">2012-11-28T04:04:05Z</dcterms:modified>
</cp:coreProperties>
</file>